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8" r:id="rId5"/>
    <p:sldId id="262"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MacDonald" initials="JM" lastIdx="9" clrIdx="0">
    <p:extLst>
      <p:ext uri="{19B8F6BF-5375-455C-9EA6-DF929625EA0E}">
        <p15:presenceInfo xmlns:p15="http://schemas.microsoft.com/office/powerpoint/2012/main" userId="S::jmacdonald@we-worldwide.com::fd9c0a30-2878-4368-bbb7-ae9edb5f5395" providerId="AD"/>
      </p:ext>
    </p:extLst>
  </p:cmAuthor>
  <p:cmAuthor id="2" name="Merry Ann Moore" initials="MAM" lastIdx="11" clrIdx="1">
    <p:extLst>
      <p:ext uri="{19B8F6BF-5375-455C-9EA6-DF929625EA0E}">
        <p15:presenceInfo xmlns:p15="http://schemas.microsoft.com/office/powerpoint/2012/main" userId="S-1-5-21-1557410345-297731334-483988704-72934" providerId="AD"/>
      </p:ext>
    </p:extLst>
  </p:cmAuthor>
  <p:cmAuthor id="3" name="Merry Ann Moore" initials="MM" lastIdx="17" clrIdx="2">
    <p:extLst>
      <p:ext uri="{19B8F6BF-5375-455C-9EA6-DF929625EA0E}">
        <p15:presenceInfo xmlns:p15="http://schemas.microsoft.com/office/powerpoint/2012/main" userId="S::mmoore@we-worldwide.com::80460421-d1e8-4562-b5ef-33a9f0e10071" providerId="AD"/>
      </p:ext>
    </p:extLst>
  </p:cmAuthor>
  <p:cmAuthor id="4" name="Abby Reinertsen" initials="AR" lastIdx="4" clrIdx="3">
    <p:extLst>
      <p:ext uri="{19B8F6BF-5375-455C-9EA6-DF929625EA0E}">
        <p15:presenceInfo xmlns:p15="http://schemas.microsoft.com/office/powerpoint/2012/main" userId="S::areinertsen@we-worldwide.com::58066137-ab0b-4017-9f77-7c8f2b2a38c6" providerId="AD"/>
      </p:ext>
    </p:extLst>
  </p:cmAuthor>
  <p:cmAuthor id="5" name="Kirsten Klieman" initials="KK" lastIdx="3" clrIdx="4">
    <p:extLst>
      <p:ext uri="{19B8F6BF-5375-455C-9EA6-DF929625EA0E}">
        <p15:presenceInfo xmlns:p15="http://schemas.microsoft.com/office/powerpoint/2012/main" userId="S::kklieman@we-worldwide.com::1135bb8c-bff5-4e7a-81ad-14bd299dca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78D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27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846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5214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50167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1580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35671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5038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A562-F584-AC46-A79F-6D1AA468BF0D}"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3472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A562-F584-AC46-A79F-6D1AA468BF0D}"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9107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A562-F584-AC46-A79F-6D1AA468BF0D}"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6296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184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46230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C4A562-F584-AC46-A79F-6D1AA468BF0D}" type="datetimeFigureOut">
              <a:rPr lang="en-US" smtClean="0"/>
              <a:t>2/18/2021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B5DB62A-25BE-284C-9CE1-83DBED85BED3}" type="slidenum">
              <a:rPr lang="en-US" smtClean="0"/>
              <a:t>‹#›</a:t>
            </a:fld>
            <a:endParaRPr lang="en-US"/>
          </a:p>
        </p:txBody>
      </p:sp>
    </p:spTree>
    <p:extLst>
      <p:ext uri="{BB962C8B-B14F-4D97-AF65-F5344CB8AC3E}">
        <p14:creationId xmlns:p14="http://schemas.microsoft.com/office/powerpoint/2010/main" val="495654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crosoft.com/en-us/surface/busines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5C663A-8349-2C44-8BCB-CEF506CBC6D7}"/>
              </a:ext>
            </a:extLst>
          </p:cNvPr>
          <p:cNvSpPr txBox="1"/>
          <p:nvPr/>
        </p:nvSpPr>
        <p:spPr>
          <a:xfrm>
            <a:off x="0" y="3100452"/>
            <a:ext cx="7812325" cy="492443"/>
          </a:xfrm>
          <a:prstGeom prst="rect">
            <a:avLst/>
          </a:prstGeom>
          <a:noFill/>
        </p:spPr>
        <p:txBody>
          <a:bodyPr wrap="square" lIns="91440" tIns="45720" rIns="91440" bIns="45720" rtlCol="0" anchor="t">
            <a:spAutoFit/>
          </a:bodyPr>
          <a:lstStyle/>
          <a:p>
            <a:pPr algn="ctr"/>
            <a:r>
              <a:rPr lang="en-US" sz="2600" b="1" dirty="0">
                <a:solidFill>
                  <a:srgbClr val="505050"/>
                </a:solidFill>
                <a:latin typeface="Segoe UI Semibold"/>
                <a:cs typeface="Segoe UI Semibold"/>
              </a:rPr>
              <a:t>Surface in the Hybrid Workplace</a:t>
            </a:r>
          </a:p>
        </p:txBody>
      </p:sp>
      <p:sp>
        <p:nvSpPr>
          <p:cNvPr id="14" name="TextBox 13">
            <a:extLst>
              <a:ext uri="{FF2B5EF4-FFF2-40B4-BE49-F238E27FC236}">
                <a16:creationId xmlns:a16="http://schemas.microsoft.com/office/drawing/2014/main" id="{50AD415B-C1EF-1749-826B-445FBFC30019}"/>
              </a:ext>
            </a:extLst>
          </p:cNvPr>
          <p:cNvSpPr txBox="1"/>
          <p:nvPr/>
        </p:nvSpPr>
        <p:spPr>
          <a:xfrm>
            <a:off x="1769424" y="4254756"/>
            <a:ext cx="7295488" cy="461665"/>
          </a:xfrm>
          <a:prstGeom prst="rect">
            <a:avLst/>
          </a:prstGeom>
          <a:noFill/>
        </p:spPr>
        <p:txBody>
          <a:bodyPr wrap="square" lIns="91440" tIns="45720" rIns="91440" bIns="45720" rtlCol="0" anchor="t">
            <a:spAutoFit/>
          </a:bodyPr>
          <a:lstStyle/>
          <a:p>
            <a:r>
              <a:rPr lang="en-US" sz="1200" b="1" dirty="0">
                <a:solidFill>
                  <a:srgbClr val="505050"/>
                </a:solidFill>
                <a:latin typeface="Segoe UI Semibold"/>
                <a:cs typeface="Segoe UI Semibold"/>
              </a:rPr>
              <a:t>How to use the Surface in the Hybrid Workplace assets</a:t>
            </a:r>
          </a:p>
          <a:p>
            <a:endParaRPr lang="en-US" sz="1200" b="1" dirty="0">
              <a:solidFill>
                <a:srgbClr val="505050"/>
              </a:solidFill>
              <a:latin typeface="Segoe UI Semibold" panose="020B0502040204020203" pitchFamily="34" charset="0"/>
              <a:cs typeface="Segoe UI Semibold" panose="020B0502040204020203" pitchFamily="34" charset="0"/>
            </a:endParaRPr>
          </a:p>
        </p:txBody>
      </p:sp>
      <p:sp>
        <p:nvSpPr>
          <p:cNvPr id="15" name="TextBox 14">
            <a:extLst>
              <a:ext uri="{FF2B5EF4-FFF2-40B4-BE49-F238E27FC236}">
                <a16:creationId xmlns:a16="http://schemas.microsoft.com/office/drawing/2014/main" id="{60DD2E03-87CB-9A4D-980C-A4C1FC4891B9}"/>
              </a:ext>
            </a:extLst>
          </p:cNvPr>
          <p:cNvSpPr txBox="1"/>
          <p:nvPr/>
        </p:nvSpPr>
        <p:spPr>
          <a:xfrm>
            <a:off x="202788" y="4690718"/>
            <a:ext cx="7123208" cy="5262979"/>
          </a:xfrm>
          <a:prstGeom prst="rect">
            <a:avLst/>
          </a:prstGeom>
          <a:noFill/>
        </p:spPr>
        <p:txBody>
          <a:bodyPr wrap="square" lIns="91440" tIns="45720" rIns="91440" bIns="45720" rtlCol="0" anchor="t">
            <a:spAutoFit/>
          </a:bodyPr>
          <a:lstStyle/>
          <a:p>
            <a:pPr fontAlgn="base"/>
            <a:r>
              <a:rPr lang="en-US" sz="800" dirty="0">
                <a:solidFill>
                  <a:srgbClr val="505050"/>
                </a:solidFill>
                <a:latin typeface="Segoe UI"/>
                <a:cs typeface="Segoe UI"/>
              </a:rPr>
              <a:t>The Surface in the Hybrid Workplace BOM include four (4) assets: an eBook; infographic, email template, and digital flyer. Each asset has white space included to make room for partner branding. CTAs can also be edited, as they currently direct the audience to the eBook download.​ The eBook will need to be hosted locally and any CTA’s will need to be updated with the new URL that points to the newly hosted eBook.</a:t>
            </a:r>
            <a:endParaRPr lang="en-US" sz="800" dirty="0">
              <a:solidFill>
                <a:srgbClr val="505050"/>
              </a:solidFill>
              <a:latin typeface="Segoe UI" panose="020B0502040204020203" pitchFamily="34" charset="0"/>
              <a:cs typeface="Segoe UI" panose="020B0502040204020203" pitchFamily="34" charset="0"/>
            </a:endParaRPr>
          </a:p>
          <a:p>
            <a:pPr fontAlgn="base"/>
            <a:endParaRPr lang="en-US" sz="800" dirty="0">
              <a:solidFill>
                <a:srgbClr val="505050"/>
              </a:solidFill>
              <a:latin typeface="Segoe UI"/>
              <a:cs typeface="Segoe UI"/>
            </a:endParaRPr>
          </a:p>
          <a:p>
            <a:endParaRPr lang="en-US" sz="800" dirty="0">
              <a:solidFill>
                <a:srgbClr val="505050"/>
              </a:solidFill>
              <a:latin typeface="Segoe UI"/>
              <a:cs typeface="Segoe UI"/>
            </a:endParaRPr>
          </a:p>
          <a:p>
            <a:pPr lvl="0" fontAlgn="base"/>
            <a:r>
              <a:rPr lang="en-US" sz="800" b="1" dirty="0">
                <a:solidFill>
                  <a:srgbClr val="505050"/>
                </a:solidFill>
                <a:latin typeface="Segoe UI"/>
                <a:cs typeface="Segoe UI"/>
              </a:rPr>
              <a:t>1. eBook</a:t>
            </a:r>
            <a:r>
              <a:rPr lang="en-US" sz="800" dirty="0">
                <a:solidFill>
                  <a:srgbClr val="505050"/>
                </a:solidFill>
                <a:latin typeface="Segoe UI"/>
                <a:cs typeface="Segoe UI"/>
              </a:rPr>
              <a:t>: </a:t>
            </a:r>
          </a:p>
          <a:p>
            <a:pPr lvl="0" fontAlgn="base"/>
            <a:endParaRPr lang="en-US" sz="800" dirty="0">
              <a:solidFill>
                <a:srgbClr val="505050"/>
              </a:solidFill>
              <a:latin typeface="Segoe UI"/>
              <a:cs typeface="Segoe UI"/>
            </a:endParaRPr>
          </a:p>
          <a:p>
            <a:pPr lvl="1" fontAlgn="base"/>
            <a:r>
              <a:rPr lang="en-US" sz="800" b="1" dirty="0">
                <a:solidFill>
                  <a:srgbClr val="505050"/>
                </a:solidFill>
                <a:latin typeface="Segoe UI"/>
                <a:cs typeface="Segoe UI"/>
              </a:rPr>
              <a:t>Objective</a:t>
            </a:r>
            <a:r>
              <a:rPr lang="en-US" sz="800" dirty="0">
                <a:solidFill>
                  <a:srgbClr val="505050"/>
                </a:solidFill>
                <a:latin typeface="Segoe UI"/>
                <a:cs typeface="Segoe UI"/>
              </a:rPr>
              <a:t>: Inform the audience of the value props of the Microsoft Surface for Business devices and how they can help solve the problems that arise with disparate teams to help them stay productive, collaborate together, and find new ways to work in this changing work environment. The call-to-action (CTA) leads to the Surface for Business website.</a:t>
            </a:r>
          </a:p>
          <a:p>
            <a:pPr lvl="1" fontAlgn="base"/>
            <a:r>
              <a:rPr lang="en-US" sz="800" b="1" dirty="0">
                <a:solidFill>
                  <a:srgbClr val="505050"/>
                </a:solidFill>
                <a:latin typeface="Segoe UI"/>
                <a:cs typeface="Segoe UI"/>
              </a:rPr>
              <a:t>File Format</a:t>
            </a:r>
            <a:r>
              <a:rPr lang="en-US" sz="800" dirty="0">
                <a:solidFill>
                  <a:srgbClr val="505050"/>
                </a:solidFill>
                <a:latin typeface="Segoe UI"/>
                <a:cs typeface="Segoe UI"/>
              </a:rPr>
              <a:t>: PDF </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a:cs typeface="Segoe UI"/>
              </a:rPr>
              <a:t>Please use the associated AI file and edit assets in a compatible program (like InDesign). </a:t>
            </a:r>
          </a:p>
          <a:p>
            <a:pPr lvl="1" fontAlgn="base"/>
            <a:endParaRPr lang="en-US" sz="800" dirty="0">
              <a:ea typeface="+mn-lt"/>
              <a:cs typeface="+mn-lt"/>
            </a:endParaRPr>
          </a:p>
          <a:p>
            <a:pPr lvl="1" fontAlgn="base"/>
            <a:endParaRPr lang="en-US" sz="800" dirty="0">
              <a:solidFill>
                <a:srgbClr val="505050"/>
              </a:solidFill>
              <a:latin typeface="Segoe UI"/>
              <a:cs typeface="Segoe UI"/>
            </a:endParaRPr>
          </a:p>
          <a:p>
            <a:pPr lvl="0" fontAlgn="base"/>
            <a:r>
              <a:rPr lang="en-US" sz="800" b="1" dirty="0">
                <a:solidFill>
                  <a:srgbClr val="505050"/>
                </a:solidFill>
                <a:latin typeface="Segoe UI"/>
                <a:cs typeface="Segoe UI"/>
              </a:rPr>
              <a:t>2. Infographic</a:t>
            </a:r>
            <a:r>
              <a:rPr lang="en-US" sz="800" dirty="0">
                <a:solidFill>
                  <a:srgbClr val="505050"/>
                </a:solidFill>
                <a:latin typeface="Segoe UI"/>
                <a:cs typeface="Segoe UI"/>
              </a:rPr>
              <a:t>:​</a:t>
            </a:r>
          </a:p>
          <a:p>
            <a:pPr lvl="0" fontAlgn="base"/>
            <a:endParaRPr lang="en-US" sz="800" dirty="0">
              <a:solidFill>
                <a:srgbClr val="505050"/>
              </a:solidFill>
              <a:latin typeface="Segoe UI"/>
              <a:cs typeface="Segoe UI"/>
            </a:endParaRPr>
          </a:p>
          <a:p>
            <a:pPr lvl="1" fontAlgn="base"/>
            <a:r>
              <a:rPr lang="en-US" sz="800" b="1" dirty="0">
                <a:solidFill>
                  <a:srgbClr val="505050"/>
                </a:solidFill>
                <a:latin typeface="Segoe UI"/>
                <a:cs typeface="Segoe UI"/>
              </a:rPr>
              <a:t>Objective</a:t>
            </a:r>
            <a:r>
              <a:rPr lang="en-US" sz="800" dirty="0">
                <a:solidFill>
                  <a:srgbClr val="505050"/>
                </a:solidFill>
                <a:latin typeface="Segoe UI"/>
                <a:cs typeface="Segoe UI"/>
              </a:rPr>
              <a:t>: The infographic is designed to be used as a teaser for the eBook or as a stand-alone overview of the value props of the Microsoft Surface for Business devices, and it provides proof points to show how Microsoft Surface and Microsoft 365 (M365) support the hybrid workspace and return on investment (ROI).  The CTA leads to the Surface for Business website.</a:t>
            </a:r>
          </a:p>
          <a:p>
            <a:pPr lvl="1" fontAlgn="base"/>
            <a:r>
              <a:rPr lang="en-US" sz="800" b="1" dirty="0">
                <a:solidFill>
                  <a:srgbClr val="505050"/>
                </a:solidFill>
                <a:latin typeface="Segoe UI"/>
                <a:cs typeface="Segoe UI"/>
              </a:rPr>
              <a:t>File Format</a:t>
            </a:r>
            <a:r>
              <a:rPr lang="en-US" sz="800" dirty="0">
                <a:solidFill>
                  <a:srgbClr val="505050"/>
                </a:solidFill>
                <a:latin typeface="Segoe UI"/>
                <a:cs typeface="Segoe UI"/>
              </a:rPr>
              <a:t>: PDF </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a:cs typeface="Segoe UI"/>
              </a:rPr>
              <a:t>Please use the associated AI file and edit assets in a compatible program (like InDesign). </a:t>
            </a:r>
          </a:p>
          <a:p>
            <a:pPr lvl="1" fontAlgn="base"/>
            <a:endParaRPr lang="en-US" sz="800" dirty="0">
              <a:solidFill>
                <a:srgbClr val="505050"/>
              </a:solidFill>
              <a:latin typeface="Segoe UI"/>
              <a:cs typeface="Segoe UI"/>
            </a:endParaRPr>
          </a:p>
          <a:p>
            <a:pPr lvl="1" fontAlgn="base"/>
            <a:endParaRPr lang="en-US" sz="800" dirty="0">
              <a:solidFill>
                <a:srgbClr val="505050"/>
              </a:solidFill>
              <a:latin typeface="Segoe UI"/>
              <a:cs typeface="Segoe UI"/>
            </a:endParaRPr>
          </a:p>
          <a:p>
            <a:pPr lvl="0" fontAlgn="base"/>
            <a:r>
              <a:rPr lang="en-US" sz="800" b="1" dirty="0">
                <a:solidFill>
                  <a:srgbClr val="505050"/>
                </a:solidFill>
                <a:latin typeface="Segoe UI"/>
                <a:cs typeface="Segoe UI"/>
              </a:rPr>
              <a:t>3. Email:</a:t>
            </a:r>
            <a:r>
              <a:rPr lang="en-US" sz="800" dirty="0">
                <a:solidFill>
                  <a:srgbClr val="505050"/>
                </a:solidFill>
                <a:latin typeface="Segoe UI"/>
                <a:cs typeface="Segoe UI"/>
              </a:rPr>
              <a:t>​ </a:t>
            </a:r>
          </a:p>
          <a:p>
            <a:pPr lvl="0" fontAlgn="base"/>
            <a:endParaRPr lang="en-US" sz="800" dirty="0">
              <a:solidFill>
                <a:srgbClr val="505050"/>
              </a:solidFill>
              <a:latin typeface="Segoe UI"/>
              <a:cs typeface="Segoe UI"/>
            </a:endParaRPr>
          </a:p>
          <a:p>
            <a:pPr lvl="1" fontAlgn="base"/>
            <a:r>
              <a:rPr lang="en-US" sz="800" b="1" dirty="0">
                <a:solidFill>
                  <a:srgbClr val="505050"/>
                </a:solidFill>
                <a:latin typeface="Segoe UI"/>
                <a:cs typeface="Segoe UI"/>
              </a:rPr>
              <a:t>Objective</a:t>
            </a:r>
            <a:r>
              <a:rPr lang="en-US" sz="800" dirty="0">
                <a:solidFill>
                  <a:srgbClr val="505050"/>
                </a:solidFill>
                <a:latin typeface="Segoe UI"/>
                <a:cs typeface="Segoe UI"/>
              </a:rPr>
              <a:t>: The email invites the recipient to explore Microsoft Surface for Business as a means to build a hybrid workplace. It informs the audience of the value props of the Microsoft Surface and M365, and the CTA leads to the eBook and the Surface for Business website.</a:t>
            </a:r>
          </a:p>
          <a:p>
            <a:pPr lvl="1" fontAlgn="base"/>
            <a:r>
              <a:rPr lang="en-US" sz="800" b="1" dirty="0">
                <a:solidFill>
                  <a:srgbClr val="505050"/>
                </a:solidFill>
                <a:latin typeface="Segoe UI"/>
                <a:cs typeface="Segoe UI"/>
              </a:rPr>
              <a:t>File Format</a:t>
            </a:r>
            <a:r>
              <a:rPr lang="en-US" sz="800" dirty="0">
                <a:solidFill>
                  <a:srgbClr val="505050"/>
                </a:solidFill>
                <a:latin typeface="Segoe UI"/>
                <a:cs typeface="Segoe UI"/>
              </a:rPr>
              <a:t>: OFT</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panose="020B0502040204020203" pitchFamily="34" charset="0"/>
                <a:cs typeface="Segoe UI" panose="020B0502040204020203" pitchFamily="34" charset="0"/>
              </a:rPr>
              <a:t>To build the OFT email, choose the OFT file from the </a:t>
            </a:r>
            <a:r>
              <a:rPr lang="en-US" sz="800" dirty="0" err="1">
                <a:solidFill>
                  <a:srgbClr val="505050"/>
                </a:solidFill>
                <a:latin typeface="Segoe UI" panose="020B0502040204020203" pitchFamily="34" charset="0"/>
                <a:cs typeface="Segoe UI" panose="020B0502040204020203" pitchFamily="34" charset="0"/>
              </a:rPr>
              <a:t>eMail</a:t>
            </a:r>
            <a:r>
              <a:rPr lang="en-US" sz="800" dirty="0">
                <a:solidFill>
                  <a:srgbClr val="505050"/>
                </a:solidFill>
                <a:latin typeface="Segoe UI" panose="020B0502040204020203" pitchFamily="34" charset="0"/>
                <a:cs typeface="Segoe UI" panose="020B0502040204020203" pitchFamily="34" charset="0"/>
              </a:rPr>
              <a:t> Templates folder. Add the name of the recipient and your name in the introductory paragraph. Add your email address to the “Contact me” link at the bottom of the email.</a:t>
            </a:r>
            <a:r>
              <a:rPr lang="en-US" sz="800" b="1" dirty="0">
                <a:solidFill>
                  <a:srgbClr val="505050"/>
                </a:solidFill>
                <a:latin typeface="Segoe UI" panose="020B0502040204020203" pitchFamily="34" charset="0"/>
                <a:cs typeface="Segoe UI" panose="020B0502040204020203" pitchFamily="34" charset="0"/>
              </a:rPr>
              <a:t> </a:t>
            </a:r>
            <a:r>
              <a:rPr lang="en-US" sz="800" dirty="0">
                <a:solidFill>
                  <a:srgbClr val="505050"/>
                </a:solidFill>
                <a:latin typeface="Segoe UI"/>
                <a:cs typeface="Segoe UI"/>
              </a:rPr>
              <a:t>For the email template, edits must be made in a Microsoft Office-compatible program (like Microsoft Outlook). </a:t>
            </a:r>
          </a:p>
          <a:p>
            <a:pPr lvl="1" fontAlgn="base"/>
            <a:endParaRPr lang="en-US" sz="800" b="1" dirty="0">
              <a:solidFill>
                <a:srgbClr val="505050"/>
              </a:solidFill>
              <a:latin typeface="Segoe UI"/>
              <a:cs typeface="Segoe UI"/>
            </a:endParaRPr>
          </a:p>
          <a:p>
            <a:pPr lvl="0" fontAlgn="base"/>
            <a:r>
              <a:rPr lang="en-US" sz="800" b="1" dirty="0">
                <a:solidFill>
                  <a:srgbClr val="505050"/>
                </a:solidFill>
                <a:latin typeface="Segoe UI"/>
                <a:cs typeface="Segoe UI"/>
              </a:rPr>
              <a:t>4. Flyer</a:t>
            </a:r>
            <a:r>
              <a:rPr lang="en-US" sz="800" dirty="0">
                <a:solidFill>
                  <a:srgbClr val="505050"/>
                </a:solidFill>
                <a:latin typeface="Segoe UI"/>
                <a:cs typeface="Segoe UI"/>
              </a:rPr>
              <a:t>:​ </a:t>
            </a:r>
          </a:p>
          <a:p>
            <a:pPr lvl="0" fontAlgn="base"/>
            <a:endParaRPr lang="en-US" sz="800" dirty="0">
              <a:solidFill>
                <a:srgbClr val="505050"/>
              </a:solidFill>
              <a:latin typeface="Segoe UI"/>
              <a:cs typeface="Segoe UI"/>
            </a:endParaRPr>
          </a:p>
          <a:p>
            <a:pPr lvl="1" fontAlgn="base"/>
            <a:r>
              <a:rPr lang="en-US" sz="800" b="1" dirty="0">
                <a:solidFill>
                  <a:srgbClr val="505050"/>
                </a:solidFill>
                <a:latin typeface="Segoe UI"/>
                <a:cs typeface="Segoe UI"/>
              </a:rPr>
              <a:t>Objective</a:t>
            </a:r>
            <a:r>
              <a:rPr lang="en-US" sz="800" dirty="0">
                <a:solidFill>
                  <a:srgbClr val="505050"/>
                </a:solidFill>
                <a:latin typeface="Segoe UI"/>
                <a:cs typeface="Segoe UI"/>
              </a:rPr>
              <a:t>: In a brief, promotional, 1-page format, the flyer informs the audience of the value props of Microsoft Surface for Business in a hybrid workplace. The CTA leads to the Surface for Business website. </a:t>
            </a:r>
          </a:p>
          <a:p>
            <a:pPr lvl="1" fontAlgn="base"/>
            <a:r>
              <a:rPr lang="en-US" sz="800" b="1" dirty="0">
                <a:solidFill>
                  <a:srgbClr val="505050"/>
                </a:solidFill>
                <a:latin typeface="Segoe UI"/>
                <a:cs typeface="Segoe UI"/>
              </a:rPr>
              <a:t>File Format</a:t>
            </a:r>
            <a:r>
              <a:rPr lang="en-US" sz="800" dirty="0">
                <a:solidFill>
                  <a:srgbClr val="505050"/>
                </a:solidFill>
                <a:latin typeface="Segoe UI"/>
                <a:cs typeface="Segoe UI"/>
              </a:rPr>
              <a:t>: PDF </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a:cs typeface="Segoe UI"/>
              </a:rPr>
              <a:t>Please use the associated AI file and edit assets in a compatible program (like InDesign). </a:t>
            </a:r>
          </a:p>
          <a:p>
            <a:pPr lvl="1" fontAlgn="base"/>
            <a:endParaRPr lang="en-US" sz="800" dirty="0">
              <a:solidFill>
                <a:srgbClr val="505050"/>
              </a:solidFill>
              <a:latin typeface="Segoe UI"/>
              <a:cs typeface="Segoe UI"/>
            </a:endParaRPr>
          </a:p>
          <a:p>
            <a:pPr lvl="0" fontAlgn="base"/>
            <a:endParaRPr lang="en-US" sz="800" b="1" dirty="0">
              <a:solidFill>
                <a:srgbClr val="505050"/>
              </a:solidFill>
              <a:latin typeface="Segoe UI"/>
              <a:cs typeface="Segoe UI"/>
            </a:endParaRPr>
          </a:p>
          <a:p>
            <a:pPr fontAlgn="base"/>
            <a:endParaRPr lang="en-US" sz="800" b="1" dirty="0">
              <a:solidFill>
                <a:srgbClr val="505050"/>
              </a:solidFill>
              <a:latin typeface="Segoe UI"/>
              <a:cs typeface="Segoe UI"/>
            </a:endParaRPr>
          </a:p>
          <a:p>
            <a:pPr fontAlgn="base"/>
            <a:endParaRPr lang="en-US" sz="800" dirty="0">
              <a:solidFill>
                <a:srgbClr val="505050"/>
              </a:solidFill>
              <a:latin typeface="Segoe UI"/>
              <a:cs typeface="Segoe UI"/>
            </a:endParaRPr>
          </a:p>
        </p:txBody>
      </p:sp>
      <p:pic>
        <p:nvPicPr>
          <p:cNvPr id="27" name="Picture 26">
            <a:extLst>
              <a:ext uri="{FF2B5EF4-FFF2-40B4-BE49-F238E27FC236}">
                <a16:creationId xmlns:a16="http://schemas.microsoft.com/office/drawing/2014/main" id="{E678F134-5DA2-2746-B53F-0230CBC208C8}"/>
              </a:ext>
            </a:extLst>
          </p:cNvPr>
          <p:cNvPicPr>
            <a:picLocks noChangeAspect="1"/>
          </p:cNvPicPr>
          <p:nvPr/>
        </p:nvPicPr>
        <p:blipFill rotWithShape="1">
          <a:blip r:embed="rId2"/>
          <a:srcRect r="25013"/>
          <a:stretch/>
        </p:blipFill>
        <p:spPr>
          <a:xfrm>
            <a:off x="158724" y="92181"/>
            <a:ext cx="1610700" cy="545231"/>
          </a:xfrm>
          <a:prstGeom prst="rect">
            <a:avLst/>
          </a:prstGeom>
        </p:spPr>
      </p:pic>
      <p:sp>
        <p:nvSpPr>
          <p:cNvPr id="5" name="TextBox 4">
            <a:extLst>
              <a:ext uri="{FF2B5EF4-FFF2-40B4-BE49-F238E27FC236}">
                <a16:creationId xmlns:a16="http://schemas.microsoft.com/office/drawing/2014/main" id="{DD1E8586-D03B-4160-B33A-89B019CDDB36}"/>
              </a:ext>
            </a:extLst>
          </p:cNvPr>
          <p:cNvSpPr txBox="1"/>
          <p:nvPr/>
        </p:nvSpPr>
        <p:spPr>
          <a:xfrm>
            <a:off x="172279" y="9548116"/>
            <a:ext cx="7427841" cy="461665"/>
          </a:xfrm>
          <a:prstGeom prst="rect">
            <a:avLst/>
          </a:prstGeom>
          <a:noFill/>
        </p:spPr>
        <p:txBody>
          <a:bodyPr wrap="square">
            <a:spAutoFit/>
          </a:bodyPr>
          <a:lstStyle/>
          <a:p>
            <a:r>
              <a:rPr lang="en-US" sz="600" dirty="0"/>
              <a:t>© 2021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a:t>
            </a:r>
          </a:p>
          <a:p>
            <a:r>
              <a:rPr lang="en-US" sz="600" dirty="0">
                <a:hlinkClick r:id="rId3"/>
              </a:rPr>
              <a:t>https://www.microsoft.com/en-us/surface/business</a:t>
            </a:r>
            <a:r>
              <a:rPr lang="en-US" sz="600" dirty="0"/>
              <a:t> </a:t>
            </a:r>
          </a:p>
        </p:txBody>
      </p:sp>
      <p:pic>
        <p:nvPicPr>
          <p:cNvPr id="8" name="Picture 7" descr="A person sitting at a table with a computer&#10;&#10;Description automatically generated with low confidence">
            <a:extLst>
              <a:ext uri="{FF2B5EF4-FFF2-40B4-BE49-F238E27FC236}">
                <a16:creationId xmlns:a16="http://schemas.microsoft.com/office/drawing/2014/main" id="{8F4832C2-08B7-42F9-914F-6D6B823D08AA}"/>
              </a:ext>
            </a:extLst>
          </p:cNvPr>
          <p:cNvPicPr>
            <a:picLocks noChangeAspect="1"/>
          </p:cNvPicPr>
          <p:nvPr/>
        </p:nvPicPr>
        <p:blipFill rotWithShape="1">
          <a:blip r:embed="rId4"/>
          <a:srcRect t="38613" b="14098"/>
          <a:stretch/>
        </p:blipFill>
        <p:spPr>
          <a:xfrm>
            <a:off x="-19962" y="633469"/>
            <a:ext cx="7772400" cy="2450330"/>
          </a:xfrm>
          <a:prstGeom prst="rect">
            <a:avLst/>
          </a:prstGeom>
        </p:spPr>
      </p:pic>
      <p:sp>
        <p:nvSpPr>
          <p:cNvPr id="2" name="TextBox 1">
            <a:extLst>
              <a:ext uri="{FF2B5EF4-FFF2-40B4-BE49-F238E27FC236}">
                <a16:creationId xmlns:a16="http://schemas.microsoft.com/office/drawing/2014/main" id="{F330DEFF-2F21-4255-B58A-39399B8FA798}"/>
              </a:ext>
            </a:extLst>
          </p:cNvPr>
          <p:cNvSpPr txBox="1"/>
          <p:nvPr/>
        </p:nvSpPr>
        <p:spPr>
          <a:xfrm>
            <a:off x="6152985" y="48619"/>
            <a:ext cx="1599453" cy="523220"/>
          </a:xfrm>
          <a:prstGeom prst="rect">
            <a:avLst/>
          </a:prstGeom>
          <a:noFill/>
        </p:spPr>
        <p:txBody>
          <a:bodyPr wrap="square" rtlCol="0">
            <a:spAutoFit/>
          </a:bodyPr>
          <a:lstStyle/>
          <a:p>
            <a:pPr algn="r"/>
            <a:r>
              <a:rPr lang="en-US" sz="1400" dirty="0">
                <a:solidFill>
                  <a:srgbClr val="505050"/>
                </a:solidFill>
                <a:latin typeface="Segoe UI" panose="020B0502040204020203" pitchFamily="34" charset="0"/>
                <a:cs typeface="Segoe UI" panose="020B0502040204020203" pitchFamily="34" charset="0"/>
              </a:rPr>
              <a:t>Partner Asset Guidance</a:t>
            </a:r>
          </a:p>
        </p:txBody>
      </p:sp>
      <p:sp>
        <p:nvSpPr>
          <p:cNvPr id="3" name="TextBox 2">
            <a:extLst>
              <a:ext uri="{FF2B5EF4-FFF2-40B4-BE49-F238E27FC236}">
                <a16:creationId xmlns:a16="http://schemas.microsoft.com/office/drawing/2014/main" id="{894393D7-5197-4762-B0F8-4D79F8D93A0D}"/>
              </a:ext>
            </a:extLst>
          </p:cNvPr>
          <p:cNvSpPr txBox="1"/>
          <p:nvPr/>
        </p:nvSpPr>
        <p:spPr>
          <a:xfrm>
            <a:off x="625969" y="3572572"/>
            <a:ext cx="6808746" cy="707886"/>
          </a:xfrm>
          <a:prstGeom prst="rect">
            <a:avLst/>
          </a:prstGeom>
          <a:noFill/>
        </p:spPr>
        <p:txBody>
          <a:bodyPr wrap="square">
            <a:spAutoFit/>
          </a:bodyPr>
          <a:lstStyle/>
          <a:p>
            <a:pPr fontAlgn="base"/>
            <a:r>
              <a:rPr lang="en-US" sz="1000" dirty="0">
                <a:solidFill>
                  <a:srgbClr val="505050"/>
                </a:solidFill>
                <a:latin typeface="Segoe UI"/>
                <a:cs typeface="Segoe UI"/>
              </a:rPr>
              <a:t>The Surface in the Hybrid Workplace assets show how companies can get more in return with their hybrid work investments by building a secure, productive hybrid workplace with Surface for Business.</a:t>
            </a:r>
          </a:p>
        </p:txBody>
      </p:sp>
      <p:cxnSp>
        <p:nvCxnSpPr>
          <p:cNvPr id="4" name="Straight Connector 3">
            <a:extLst>
              <a:ext uri="{FF2B5EF4-FFF2-40B4-BE49-F238E27FC236}">
                <a16:creationId xmlns:a16="http://schemas.microsoft.com/office/drawing/2014/main" id="{30F93DEB-FB98-4EB5-AF4C-78B5A353D893}"/>
              </a:ext>
            </a:extLst>
          </p:cNvPr>
          <p:cNvCxnSpPr>
            <a:cxnSpLocks/>
          </p:cNvCxnSpPr>
          <p:nvPr/>
        </p:nvCxnSpPr>
        <p:spPr>
          <a:xfrm flipV="1">
            <a:off x="248359" y="4065015"/>
            <a:ext cx="7123953"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2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2C674-19CF-410A-AABC-E0D6C2A7D29D}"/>
              </a:ext>
            </a:extLst>
          </p:cNvPr>
          <p:cNvSpPr txBox="1"/>
          <p:nvPr/>
        </p:nvSpPr>
        <p:spPr>
          <a:xfrm>
            <a:off x="327378" y="326429"/>
            <a:ext cx="7047457" cy="430887"/>
          </a:xfrm>
          <a:prstGeom prst="rect">
            <a:avLst/>
          </a:prstGeom>
          <a:noFill/>
        </p:spPr>
        <p:txBody>
          <a:bodyPr wrap="square" lIns="91440" tIns="45720" rIns="91440" bIns="45720" rtlCol="0" anchor="t">
            <a:spAutoFit/>
          </a:bodyPr>
          <a:lstStyle/>
          <a:p>
            <a:pPr algn="ctr"/>
            <a:r>
              <a:rPr lang="en-US" sz="2200" b="1" dirty="0">
                <a:solidFill>
                  <a:srgbClr val="505050"/>
                </a:solidFill>
                <a:latin typeface="Segoe UI Semibold"/>
                <a:cs typeface="Segoe UI Semibold"/>
              </a:rPr>
              <a:t>Co-branding eBooks, emails &amp; flyers</a:t>
            </a:r>
            <a:endParaRPr lang="en-US" dirty="0"/>
          </a:p>
        </p:txBody>
      </p:sp>
      <p:pic>
        <p:nvPicPr>
          <p:cNvPr id="7" name="Picture 6">
            <a:extLst>
              <a:ext uri="{FF2B5EF4-FFF2-40B4-BE49-F238E27FC236}">
                <a16:creationId xmlns:a16="http://schemas.microsoft.com/office/drawing/2014/main" id="{E157099B-C24E-428A-A827-63C8F07C19D3}"/>
              </a:ext>
            </a:extLst>
          </p:cNvPr>
          <p:cNvPicPr>
            <a:picLocks noChangeAspect="1"/>
          </p:cNvPicPr>
          <p:nvPr/>
        </p:nvPicPr>
        <p:blipFill>
          <a:blip r:embed="rId2"/>
          <a:stretch>
            <a:fillRect/>
          </a:stretch>
        </p:blipFill>
        <p:spPr>
          <a:xfrm>
            <a:off x="161750" y="1147795"/>
            <a:ext cx="7526905" cy="2737056"/>
          </a:xfrm>
          <a:prstGeom prst="rect">
            <a:avLst/>
          </a:prstGeom>
        </p:spPr>
      </p:pic>
      <p:pic>
        <p:nvPicPr>
          <p:cNvPr id="9" name="Picture 8">
            <a:extLst>
              <a:ext uri="{FF2B5EF4-FFF2-40B4-BE49-F238E27FC236}">
                <a16:creationId xmlns:a16="http://schemas.microsoft.com/office/drawing/2014/main" id="{DD8158E1-C01A-4601-9786-EB4D8511D714}"/>
              </a:ext>
            </a:extLst>
          </p:cNvPr>
          <p:cNvPicPr>
            <a:picLocks noChangeAspect="1"/>
          </p:cNvPicPr>
          <p:nvPr/>
        </p:nvPicPr>
        <p:blipFill rotWithShape="1">
          <a:blip r:embed="rId3"/>
          <a:srcRect r="-69" b="15341"/>
          <a:stretch/>
        </p:blipFill>
        <p:spPr>
          <a:xfrm>
            <a:off x="122144" y="3806185"/>
            <a:ext cx="7607149" cy="1574764"/>
          </a:xfrm>
          <a:prstGeom prst="rect">
            <a:avLst/>
          </a:prstGeom>
        </p:spPr>
      </p:pic>
      <p:sp>
        <p:nvSpPr>
          <p:cNvPr id="6" name="TextBox 5">
            <a:extLst>
              <a:ext uri="{FF2B5EF4-FFF2-40B4-BE49-F238E27FC236}">
                <a16:creationId xmlns:a16="http://schemas.microsoft.com/office/drawing/2014/main" id="{D81698DB-BCDD-487F-9947-040A51F6495F}"/>
              </a:ext>
            </a:extLst>
          </p:cNvPr>
          <p:cNvSpPr txBox="1"/>
          <p:nvPr/>
        </p:nvSpPr>
        <p:spPr>
          <a:xfrm>
            <a:off x="542498" y="820468"/>
            <a:ext cx="70881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 partner logo can be added to the bottom left corner each asset using the guidelines below.</a:t>
            </a:r>
            <a:endParaRPr lang="en-US" sz="1400">
              <a:cs typeface="Calibri"/>
            </a:endParaRPr>
          </a:p>
        </p:txBody>
      </p:sp>
      <p:pic>
        <p:nvPicPr>
          <p:cNvPr id="8" name="Picture 9" descr="A picture containing graphical user interface&#10;&#10;Description automatically generated">
            <a:extLst>
              <a:ext uri="{FF2B5EF4-FFF2-40B4-BE49-F238E27FC236}">
                <a16:creationId xmlns:a16="http://schemas.microsoft.com/office/drawing/2014/main" id="{30E30458-DFF4-4473-AAD6-91AF4DB7C21D}"/>
              </a:ext>
            </a:extLst>
          </p:cNvPr>
          <p:cNvPicPr>
            <a:picLocks noChangeAspect="1"/>
          </p:cNvPicPr>
          <p:nvPr/>
        </p:nvPicPr>
        <p:blipFill>
          <a:blip r:embed="rId4"/>
          <a:stretch>
            <a:fillRect/>
          </a:stretch>
        </p:blipFill>
        <p:spPr>
          <a:xfrm>
            <a:off x="121279" y="5697769"/>
            <a:ext cx="2743877" cy="3344131"/>
          </a:xfrm>
          <a:prstGeom prst="rect">
            <a:avLst/>
          </a:prstGeom>
        </p:spPr>
      </p:pic>
      <p:sp>
        <p:nvSpPr>
          <p:cNvPr id="10" name="TextBox 9">
            <a:extLst>
              <a:ext uri="{FF2B5EF4-FFF2-40B4-BE49-F238E27FC236}">
                <a16:creationId xmlns:a16="http://schemas.microsoft.com/office/drawing/2014/main" id="{0A6ABEBE-B843-4012-B2ED-6784DE7BD79C}"/>
              </a:ext>
            </a:extLst>
          </p:cNvPr>
          <p:cNvSpPr txBox="1"/>
          <p:nvPr/>
        </p:nvSpPr>
        <p:spPr>
          <a:xfrm>
            <a:off x="1064449" y="5406845"/>
            <a:ext cx="6709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eBook</a:t>
            </a:r>
            <a:endParaRPr lang="en-US" sz="1400">
              <a:cs typeface="Calibri"/>
            </a:endParaRPr>
          </a:p>
        </p:txBody>
      </p:sp>
      <p:pic>
        <p:nvPicPr>
          <p:cNvPr id="11" name="Picture 11" descr="Graphical user interface, text&#10;&#10;Description automatically generated">
            <a:extLst>
              <a:ext uri="{FF2B5EF4-FFF2-40B4-BE49-F238E27FC236}">
                <a16:creationId xmlns:a16="http://schemas.microsoft.com/office/drawing/2014/main" id="{85AE5360-90BD-4E2E-814A-4283F9D6D569}"/>
              </a:ext>
            </a:extLst>
          </p:cNvPr>
          <p:cNvPicPr>
            <a:picLocks noChangeAspect="1"/>
          </p:cNvPicPr>
          <p:nvPr/>
        </p:nvPicPr>
        <p:blipFill>
          <a:blip r:embed="rId5"/>
          <a:stretch>
            <a:fillRect/>
          </a:stretch>
        </p:blipFill>
        <p:spPr>
          <a:xfrm>
            <a:off x="3150033" y="5697268"/>
            <a:ext cx="1548073" cy="4114800"/>
          </a:xfrm>
          <a:prstGeom prst="rect">
            <a:avLst/>
          </a:prstGeom>
        </p:spPr>
      </p:pic>
      <p:sp>
        <p:nvSpPr>
          <p:cNvPr id="13" name="TextBox 12">
            <a:extLst>
              <a:ext uri="{FF2B5EF4-FFF2-40B4-BE49-F238E27FC236}">
                <a16:creationId xmlns:a16="http://schemas.microsoft.com/office/drawing/2014/main" id="{8DEB5D57-DC5C-4E4C-A1AC-7F8983B31EF8}"/>
              </a:ext>
            </a:extLst>
          </p:cNvPr>
          <p:cNvSpPr txBox="1"/>
          <p:nvPr/>
        </p:nvSpPr>
        <p:spPr>
          <a:xfrm>
            <a:off x="3453117" y="5391031"/>
            <a:ext cx="1393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infographic</a:t>
            </a:r>
            <a:endParaRPr lang="en-US" sz="1400">
              <a:cs typeface="Calibri"/>
            </a:endParaRPr>
          </a:p>
        </p:txBody>
      </p:sp>
      <p:pic>
        <p:nvPicPr>
          <p:cNvPr id="14" name="Picture 14" descr="Graphical user interface&#10;&#10;Description automatically generated">
            <a:extLst>
              <a:ext uri="{FF2B5EF4-FFF2-40B4-BE49-F238E27FC236}">
                <a16:creationId xmlns:a16="http://schemas.microsoft.com/office/drawing/2014/main" id="{B15DF592-8485-4087-B90C-65F80D62D5FD}"/>
              </a:ext>
            </a:extLst>
          </p:cNvPr>
          <p:cNvPicPr>
            <a:picLocks noChangeAspect="1"/>
          </p:cNvPicPr>
          <p:nvPr/>
        </p:nvPicPr>
        <p:blipFill>
          <a:blip r:embed="rId6"/>
          <a:stretch>
            <a:fillRect/>
          </a:stretch>
        </p:blipFill>
        <p:spPr>
          <a:xfrm>
            <a:off x="5471229" y="5755257"/>
            <a:ext cx="1545921" cy="4114800"/>
          </a:xfrm>
          <a:prstGeom prst="rect">
            <a:avLst/>
          </a:prstGeom>
        </p:spPr>
      </p:pic>
      <p:sp>
        <p:nvSpPr>
          <p:cNvPr id="15" name="TextBox 14">
            <a:extLst>
              <a:ext uri="{FF2B5EF4-FFF2-40B4-BE49-F238E27FC236}">
                <a16:creationId xmlns:a16="http://schemas.microsoft.com/office/drawing/2014/main" id="{E708A721-CD95-4F74-9A9C-09F4D94B3F7F}"/>
              </a:ext>
            </a:extLst>
          </p:cNvPr>
          <p:cNvSpPr txBox="1"/>
          <p:nvPr/>
        </p:nvSpPr>
        <p:spPr>
          <a:xfrm>
            <a:off x="6020180" y="5449019"/>
            <a:ext cx="1393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email</a:t>
            </a:r>
            <a:endParaRPr lang="en-US" sz="1400">
              <a:cs typeface="Calibri"/>
            </a:endParaRPr>
          </a:p>
        </p:txBody>
      </p:sp>
      <p:sp>
        <p:nvSpPr>
          <p:cNvPr id="2" name="TextBox 1">
            <a:extLst>
              <a:ext uri="{FF2B5EF4-FFF2-40B4-BE49-F238E27FC236}">
                <a16:creationId xmlns:a16="http://schemas.microsoft.com/office/drawing/2014/main" id="{4BD4AAF7-A211-4718-8C50-52B3A305E427}"/>
              </a:ext>
            </a:extLst>
          </p:cNvPr>
          <p:cNvSpPr txBox="1"/>
          <p:nvPr/>
        </p:nvSpPr>
        <p:spPr>
          <a:xfrm>
            <a:off x="43106" y="5079687"/>
            <a:ext cx="4803323" cy="369332"/>
          </a:xfrm>
          <a:prstGeom prst="rect">
            <a:avLst/>
          </a:prstGeom>
          <a:noFill/>
        </p:spPr>
        <p:txBody>
          <a:bodyPr wrap="square" rtlCol="0">
            <a:spAutoFit/>
          </a:bodyPr>
          <a:lstStyle/>
          <a:p>
            <a:r>
              <a:rPr lang="en-US" dirty="0">
                <a:solidFill>
                  <a:srgbClr val="FF0000"/>
                </a:solidFill>
              </a:rPr>
              <a:t>Shown for example only </a:t>
            </a:r>
          </a:p>
        </p:txBody>
      </p:sp>
    </p:spTree>
    <p:extLst>
      <p:ext uri="{BB962C8B-B14F-4D97-AF65-F5344CB8AC3E}">
        <p14:creationId xmlns:p14="http://schemas.microsoft.com/office/powerpoint/2010/main" val="166947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2CAB22573A0947A9289248AEB5579D" ma:contentTypeVersion="7" ma:contentTypeDescription="Create a new document." ma:contentTypeScope="" ma:versionID="77871bfeede6c56392c8f8922a45863f">
  <xsd:schema xmlns:xsd="http://www.w3.org/2001/XMLSchema" xmlns:xs="http://www.w3.org/2001/XMLSchema" xmlns:p="http://schemas.microsoft.com/office/2006/metadata/properties" xmlns:ns2="b1c685c3-f3c4-48bc-8a35-efbfeec21ba6" targetNamespace="http://schemas.microsoft.com/office/2006/metadata/properties" ma:root="true" ma:fieldsID="2dd002ebedd1f6dc24f959896f848354" ns2:_="">
    <xsd:import namespace="b1c685c3-f3c4-48bc-8a35-efbfeec21b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685c3-f3c4-48bc-8a35-efbfeec21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0C275-C85C-4F82-BC9B-837F42D0BABB}">
  <ds:schemaRefs>
    <ds:schemaRef ds:uri="b1c685c3-f3c4-48bc-8a35-efbfeec21b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7E8DEC-546E-4BEF-8CFB-A59BE64862BE}">
  <ds:schemaRefs>
    <ds:schemaRef ds:uri="b1c685c3-f3c4-48bc-8a35-efbfeec21b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06A8C6-F86C-41FB-911C-A998CE3B5510}">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Office Theme</Template>
  <TotalTime>37</TotalTime>
  <Words>643</Words>
  <Application>Microsoft Office PowerPoint</Application>
  <PresentationFormat>Custom</PresentationFormat>
  <Paragraphs>42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Book 3 for Business Fact Sheet en-CA</dc:title>
  <dc:creator>David Edwards</dc:creator>
  <cp:keywords/>
  <cp:lastModifiedBy>Mary Newhoff</cp:lastModifiedBy>
  <cp:revision>6</cp:revision>
  <dcterms:created xsi:type="dcterms:W3CDTF">2020-02-18T20:21:12Z</dcterms:created>
  <dcterms:modified xsi:type="dcterms:W3CDTF">2021-02-18T22:58:34Z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0x010100C02CAB22573A0947A9289248AEB5579D</vt:lpwstr>
  </property>
  <property fmtid="{D5CDD505-2E9C-101B-9397-08002B2CF9AE}" pid="3" name="Order">
    <vt:r8>21300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dlc_policyId">
    <vt:lpwstr>0x0101000E4CB7077FEE4FF7AE86D4A500EEC780030016C849C62B10EB41ACA8C7EEDEF40BB2003AE68AEF13E2EA44A7998FA73A2E3557|-661092312</vt:lpwstr>
  </property>
  <property fmtid="{D5CDD505-2E9C-101B-9397-08002B2CF9AE}" pid="9" name="Confidentiality">
    <vt:lpwstr>30;#customer ready|8986c41d-21c5-4f8f-8a12-ea4625b46858</vt:lpwstr>
  </property>
  <property fmtid="{D5CDD505-2E9C-101B-9397-08002B2CF9AE}" pid="10" name="ItemRetentionFormula">
    <vt:lpwstr>&lt;formula id="Microsoft.Office.RecordsManagement.PolicyFeatures.Expiration.Formula.BuiltIn"&gt;&lt;number&gt;30&lt;/number&gt;&lt;property&gt;Expire_x005f_x0020_Review&lt;/property&gt;&lt;propertyId&gt;4efb7b69-53dd-4711-a372-96a7c80c7a38&lt;/propertyId&gt;&lt;period&gt;days&lt;/period&gt;&lt;/formula&gt;</vt:lpwstr>
  </property>
  <property fmtid="{D5CDD505-2E9C-101B-9397-08002B2CF9AE}" pid="11" name="_dlc_DocIdItemGuid">
    <vt:lpwstr>52756063-39ed-43ca-824c-1c36ccf41174</vt:lpwstr>
  </property>
  <property fmtid="{D5CDD505-2E9C-101B-9397-08002B2CF9AE}" pid="12" name="Solution_x0020_Areas">
    <vt:lpwstr/>
  </property>
  <property fmtid="{D5CDD505-2E9C-101B-9397-08002B2CF9AE}" pid="13" name="of67e5d4b76f4a9db8769983fda9cec0">
    <vt:lpwstr/>
  </property>
  <property fmtid="{D5CDD505-2E9C-101B-9397-08002B2CF9AE}" pid="14" name="NewsType">
    <vt:lpwstr/>
  </property>
  <property fmtid="{D5CDD505-2E9C-101B-9397-08002B2CF9AE}" pid="15" name="TaxKeyword">
    <vt:lpwstr/>
  </property>
  <property fmtid="{D5CDD505-2E9C-101B-9397-08002B2CF9AE}" pid="16" name="Region">
    <vt:lpwstr/>
  </property>
  <property fmtid="{D5CDD505-2E9C-101B-9397-08002B2CF9AE}" pid="17" name="ItemType">
    <vt:lpwstr>1632;#documents|e037ed84-7d8e-4cbb-9c8f-61e80301a44f</vt:lpwstr>
  </property>
  <property fmtid="{D5CDD505-2E9C-101B-9397-08002B2CF9AE}" pid="18" name="Industries">
    <vt:lpwstr/>
  </property>
  <property fmtid="{D5CDD505-2E9C-101B-9397-08002B2CF9AE}" pid="19" name="MSProducts">
    <vt:lpwstr/>
  </property>
  <property fmtid="{D5CDD505-2E9C-101B-9397-08002B2CF9AE}" pid="20" name="Competitors">
    <vt:lpwstr/>
  </property>
  <property fmtid="{D5CDD505-2E9C-101B-9397-08002B2CF9AE}" pid="21" name="ExperienceContentType">
    <vt:lpwstr/>
  </property>
  <property fmtid="{D5CDD505-2E9C-101B-9397-08002B2CF9AE}" pid="22" name="SMSGDomain">
    <vt:lpwstr>462;#Microsoft Devices|d7c4e1f9-b2f3-41ba-96b2-6c23550a87c0;#1249;#Devices Product Domain|cca9af63-57ee-4c13-abf6-06c5fdfa2991</vt:lpwstr>
  </property>
  <property fmtid="{D5CDD505-2E9C-101B-9397-08002B2CF9AE}" pid="23" name="BusinessArchitecture">
    <vt:lpwstr/>
  </property>
  <property fmtid="{D5CDD505-2E9C-101B-9397-08002B2CF9AE}" pid="24" name="Products">
    <vt:lpwstr>174;#Surface|3ac86239-21b1-4d44-addc-59139e71a10b</vt:lpwstr>
  </property>
  <property fmtid="{D5CDD505-2E9C-101B-9397-08002B2CF9AE}" pid="25" name="SMSG_x0020_Items">
    <vt:lpwstr/>
  </property>
  <property fmtid="{D5CDD505-2E9C-101B-9397-08002B2CF9AE}" pid="26" name="l6f004f21209409da86a713c0f24627d">
    <vt:lpwstr/>
  </property>
  <property fmtid="{D5CDD505-2E9C-101B-9397-08002B2CF9AE}" pid="27" name="Segments">
    <vt:lpwstr/>
  </property>
  <property fmtid="{D5CDD505-2E9C-101B-9397-08002B2CF9AE}" pid="28" name="Partners">
    <vt:lpwstr/>
  </property>
  <property fmtid="{D5CDD505-2E9C-101B-9397-08002B2CF9AE}" pid="29" name="la4444b61d19467597d63190b69ac227">
    <vt:lpwstr/>
  </property>
  <property fmtid="{D5CDD505-2E9C-101B-9397-08002B2CF9AE}" pid="30" name="ActivitiesAndPrograms">
    <vt:lpwstr/>
  </property>
  <property fmtid="{D5CDD505-2E9C-101B-9397-08002B2CF9AE}" pid="31" name="Groups">
    <vt:lpwstr/>
  </property>
  <property fmtid="{D5CDD505-2E9C-101B-9397-08002B2CF9AE}" pid="32" name="Topics">
    <vt:lpwstr/>
  </property>
  <property fmtid="{D5CDD505-2E9C-101B-9397-08002B2CF9AE}" pid="33" name="MSProductsTaxHTField0">
    <vt:lpwstr/>
  </property>
  <property fmtid="{D5CDD505-2E9C-101B-9397-08002B2CF9AE}" pid="34" name="Languages">
    <vt:lpwstr/>
  </property>
  <property fmtid="{D5CDD505-2E9C-101B-9397-08002B2CF9AE}" pid="35" name="e8080b0481964c759b2c36ae49591b31">
    <vt:lpwstr/>
  </property>
  <property fmtid="{D5CDD505-2E9C-101B-9397-08002B2CF9AE}" pid="36" name="TechnicalLevel">
    <vt:lpwstr>1633;#100 (beginner)|7d022d07-ff67-4af8-910d-8ea6b46b5908</vt:lpwstr>
  </property>
  <property fmtid="{D5CDD505-2E9C-101B-9397-08002B2CF9AE}" pid="37" name="Audiences">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Roles">
    <vt:lpwstr>527;#Sales|72627068-acd7-4c1a-8b95-a0256be5dc9f;#313;#Technical Sales|831f7989-43a4-4e48-852a-a5355978f47f;#529;#Marketing|6bac43fe-835f-4207-8dba-9b6899aa3139;#1635;#All Standard Titles|ef7f2c35-3932-45cd-837a-94fa96ae23cb</vt:lpwstr>
  </property>
  <property fmtid="{D5CDD505-2E9C-101B-9397-08002B2CF9AE}" pid="42" name="NewsSource">
    <vt:lpwstr/>
  </property>
  <property fmtid="{D5CDD505-2E9C-101B-9397-08002B2CF9AE}" pid="43" name="MSProfessions">
    <vt:lpwstr>1655;#Sales|72627068-acd7-4c1a-8b95-a0256be5dc9f;#1657;#Marketing|6bac43fe-835f-4207-8dba-9b6899aa3139</vt:lpwstr>
  </property>
  <property fmtid="{D5CDD505-2E9C-101B-9397-08002B2CF9AE}" pid="44" name="SMSGTags">
    <vt:lpwstr/>
  </property>
  <property fmtid="{D5CDD505-2E9C-101B-9397-08002B2CF9AE}" pid="45" name="MSPhysicalGeography">
    <vt:lpwstr/>
  </property>
  <property fmtid="{D5CDD505-2E9C-101B-9397-08002B2CF9AE}" pid="46" name="j3562c58ee414e028925bc902cfc01a1">
    <vt:lpwstr/>
  </property>
  <property fmtid="{D5CDD505-2E9C-101B-9397-08002B2CF9AE}" pid="47" name="EnterpriseDomainTags">
    <vt:lpwstr/>
  </property>
  <property fmtid="{D5CDD505-2E9C-101B-9397-08002B2CF9AE}" pid="48" name="SMSG Items">
    <vt:lpwstr>1658;#documents|e037ed84-7d8e-4cbb-9c8f-61e80301a44f</vt:lpwstr>
  </property>
  <property fmtid="{D5CDD505-2E9C-101B-9397-08002B2CF9AE}" pid="49" name="Solution Areas">
    <vt:lpwstr>1810;#Modern Life|ebc38c2e-198b-4c51-af15-46e2adac26b6</vt:lpwstr>
  </property>
  <property fmtid="{D5CDD505-2E9C-101B-9397-08002B2CF9AE}" pid="50" name="_docset_NoMedatataSyncRequired">
    <vt:lpwstr>False</vt:lpwstr>
  </property>
</Properties>
</file>